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1"/>
  </p:notesMasterIdLst>
  <p:sldIdLst>
    <p:sldId id="256" r:id="rId5"/>
    <p:sldId id="258" r:id="rId6"/>
    <p:sldId id="260" r:id="rId7"/>
    <p:sldId id="263" r:id="rId8"/>
    <p:sldId id="264" r:id="rId9"/>
    <p:sldId id="262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atamaran Black" pitchFamily="2" charset="77"/>
      <p:bold r:id="rId18"/>
    </p:embeddedFont>
    <p:embeddedFont>
      <p:font typeface="Catamaran Light" pitchFamily="2" charset="77"/>
      <p:regular r:id="rId19"/>
    </p:embeddedFont>
    <p:embeddedFont>
      <p:font typeface="Catamaran Medium" pitchFamily="2" charset="77"/>
      <p:regular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871"/>
    <a:srgbClr val="202AD0"/>
    <a:srgbClr val="7DF6EE"/>
    <a:srgbClr val="FFE472"/>
    <a:srgbClr val="FF9A98"/>
    <a:srgbClr val="68E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DD68A-81FC-4326-8C91-84C78AC4F64D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90BA6-0B9F-430B-9BF7-28F5E223A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28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BC7AD-ED28-4771-BD16-FBAEE4A29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915A7B-87DE-489A-A3A9-901B480AB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CEF7C8-7A91-4627-B975-94C15FC9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E97014-B1F9-4164-8430-B574791F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3B690B-C4CC-4F5D-B7B4-1E94D659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1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E82E3-3689-4728-B179-09FD1EC5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63A276-F50E-46CF-B8FB-4A685229D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89798D-256C-4D60-9051-C79D4A3B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C00412-5DBC-434C-849B-44141DDF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1BD46-5E55-48F8-B24A-35521D97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44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BDDC50-2C8C-4073-8737-F4724CB54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BE43FC-F7B2-4E01-AD19-8818A0368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1187BE-E83D-4803-80C7-E6FFCC0D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B1BE9F-B3D0-4278-8682-81F84E96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326515-6A3A-48A2-B7A6-7E9F93B6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06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A4B2C-3487-46B6-B9D1-AA56BD99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6A5E60-F9CF-47C9-92D3-A8BC2F811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9F2375-63CF-4A0C-A9B2-3AFE3EC4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C55A50-5A9F-4428-8233-860556ED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F7E89E-5822-4476-9733-7999CF25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48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B8700-9788-4DEB-A820-5E218851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C507EA-B07B-4CB8-BE96-2F8BD32D6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CCCFF8-1EC7-4A4B-8FED-24EC721C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2CC6B-01A8-46C5-8935-B8934F8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80EA48-F387-4EC6-B361-FAE23074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5CA06-88C7-4706-81E1-00CF5F31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F7EA17-FFBB-4D8A-B20F-7F84ECB57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3537EB-13E3-459A-A9D2-10424BC72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0E76E6-707F-481F-8664-6981F659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EB863D-AA4A-4C8E-8156-38E211B29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51C75C-51F8-4680-B79F-3CA123F6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95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ED3E7-8DBA-46D2-A265-AF7F3B759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272108-8ED8-4D3A-BCF7-E705F44E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E18531-E93D-4FB4-B1A6-03A010605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9E848DB-A2EB-49DA-91F6-CD5BD6DF5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CE44B7E-CB39-4E8A-A107-651BCD20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47A3BFE-E928-4DA1-905E-304892C2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4D02544-FD14-4F8B-9D4C-DA410E11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0F0437-3D12-41ED-BC00-68256F16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18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28BE0-8847-4D48-B81E-4280FC84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BFA5A00-6AA3-4217-AA8D-EA7351CC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D0D810-55F3-426B-B145-22B985B7D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5C0F88-2296-46B6-A03D-A21E97F2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50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97E2216-FEAF-4899-B8F3-5426DAE1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89C5990-D305-410C-A6E3-A196AF3B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F8EC38-8E81-40BE-8728-C2C67CB3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11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1219F-C295-461F-81E2-EFD538F7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BC15A4-D701-4BA4-B774-39DF1E445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C54D86-3EBC-422B-8C13-1E904690B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6B8F57-83E0-4D76-BDB4-28286C6FA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8CC5F4-0EE4-4C6C-B8EA-6FE71FFCD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230586-FCEA-4038-8046-B547A356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867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B3A5F-54E1-404D-9EAF-13FA8CD2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063D037-7AC9-4E66-BCDA-A3E9D3541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1387A8-5A20-4433-93A6-FF64F3904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18CE60-6D29-4E51-BE9A-AD8B3827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AA95E5-BD6C-48EF-8167-BDCE2601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4DF00D-11F6-4CDA-AD85-D10C36F7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34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7609D90-074D-4F4A-AA0F-3101672D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041854-6350-45F7-BDE7-3E06C2078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55924D-B52E-4108-B20E-4A87E10BE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AD936-18EF-4DB5-9FDA-907C23D82398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ABE5B1-E659-463A-9B57-98B859DE2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D9793D-E78E-4364-9C47-C39EDC620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E1CBF-4D3D-4B40-A183-37A0E475C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06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5F13B8F-2449-46D3-B6B4-F8088A72009A}"/>
              </a:ext>
            </a:extLst>
          </p:cNvPr>
          <p:cNvSpPr txBox="1"/>
          <p:nvPr/>
        </p:nvSpPr>
        <p:spPr>
          <a:xfrm>
            <a:off x="7576457" y="2756764"/>
            <a:ext cx="344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Catamaran Black" pitchFamily="2" charset="0"/>
                <a:cs typeface="Catamaran Black" pitchFamily="2" charset="0"/>
              </a:rPr>
              <a:t>BoraBus</a:t>
            </a:r>
            <a:r>
              <a:rPr lang="pt-BR" sz="2800" dirty="0">
                <a:solidFill>
                  <a:schemeClr val="bg1"/>
                </a:solidFill>
                <a:latin typeface="Catamaran Black" pitchFamily="2" charset="0"/>
                <a:cs typeface="Catamaran Black" pitchFamily="2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Catamaran Black" pitchFamily="2" charset="0"/>
                <a:cs typeface="Catamaran Black" pitchFamily="2" charset="0"/>
              </a:rPr>
              <a:t>Hackaton</a:t>
            </a:r>
            <a:r>
              <a:rPr lang="pt-BR" sz="2800" dirty="0">
                <a:solidFill>
                  <a:schemeClr val="bg1"/>
                </a:solidFill>
                <a:latin typeface="Catamaran Black" pitchFamily="2" charset="0"/>
                <a:cs typeface="Catamaran Black" pitchFamily="2" charset="0"/>
              </a:rPr>
              <a:t> - </a:t>
            </a:r>
            <a:r>
              <a:rPr lang="pt-BR" sz="2800" dirty="0" err="1">
                <a:solidFill>
                  <a:schemeClr val="bg1"/>
                </a:solidFill>
                <a:latin typeface="Catamaran Black" pitchFamily="2" charset="0"/>
                <a:cs typeface="Catamaran Black" pitchFamily="2" charset="0"/>
              </a:rPr>
              <a:t>LabDS</a:t>
            </a:r>
            <a:endParaRPr lang="pt-BR" sz="2800" dirty="0">
              <a:solidFill>
                <a:schemeClr val="bg1"/>
              </a:solidFill>
              <a:latin typeface="Catamaran Black" pitchFamily="2" charset="0"/>
              <a:cs typeface="Catamaran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B57011-07A1-4E00-A6F2-7E019034F6DE}"/>
              </a:ext>
            </a:extLst>
          </p:cNvPr>
          <p:cNvSpPr txBox="1"/>
          <p:nvPr/>
        </p:nvSpPr>
        <p:spPr>
          <a:xfrm>
            <a:off x="7576457" y="3792151"/>
            <a:ext cx="2307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atamaran Medium" pitchFamily="2" charset="0"/>
                <a:cs typeface="Catamaran Medium" pitchFamily="2" charset="0"/>
              </a:rPr>
              <a:t>Gabriel </a:t>
            </a:r>
            <a:r>
              <a:rPr lang="pt-BR" sz="1600" dirty="0" err="1">
                <a:solidFill>
                  <a:schemeClr val="bg1"/>
                </a:solidFill>
                <a:latin typeface="Catamaran Medium" pitchFamily="2" charset="0"/>
                <a:cs typeface="Catamaran Medium" pitchFamily="2" charset="0"/>
              </a:rPr>
              <a:t>Varizo</a:t>
            </a:r>
            <a:endParaRPr lang="pt-BR" sz="1600" dirty="0">
              <a:solidFill>
                <a:schemeClr val="bg1"/>
              </a:solidFill>
              <a:latin typeface="Catamaran Medium" pitchFamily="2" charset="0"/>
              <a:cs typeface="Catamaran Medium" pitchFamily="2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DE9663B-1B8E-4B2C-B011-8085FF37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0782" y="2623578"/>
            <a:ext cx="1485473" cy="15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1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244E7-5D88-4560-B3E3-7595F019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516351"/>
            <a:ext cx="5902234" cy="1325563"/>
          </a:xfrm>
        </p:spPr>
        <p:txBody>
          <a:bodyPr/>
          <a:lstStyle/>
          <a:p>
            <a:r>
              <a:rPr lang="pt-BR" dirty="0">
                <a:solidFill>
                  <a:srgbClr val="FF5871"/>
                </a:solidFill>
                <a:latin typeface="Catamaran Black" pitchFamily="2" charset="0"/>
                <a:cs typeface="Catamaran Black" pitchFamily="2" charset="0"/>
              </a:rPr>
              <a:t>Dados de entrada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B52C97-A899-4F54-8905-335314245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061" y="2157073"/>
            <a:ext cx="10977878" cy="28113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Em um análise inicial dos dados visando entender quais transformações seriam necessárias, observou-se que:</a:t>
            </a:r>
          </a:p>
          <a:p>
            <a:pPr marL="0" indent="0" algn="just">
              <a:buNone/>
            </a:pPr>
            <a:endParaRPr lang="pt-BR" sz="1800" dirty="0">
              <a:solidFill>
                <a:srgbClr val="202AD0"/>
              </a:solidFill>
              <a:latin typeface="Catamaran Light" pitchFamily="2" charset="0"/>
              <a:cs typeface="Catamaran Light" pitchFamily="2" charset="0"/>
            </a:endParaRPr>
          </a:p>
          <a:p>
            <a:pPr algn="just"/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Temos 4 colunas categóricas além da target:  </a:t>
            </a:r>
            <a:r>
              <a:rPr lang="pt-BR" sz="1800" dirty="0">
                <a:solidFill>
                  <a:srgbClr val="FF5871"/>
                </a:solidFill>
                <a:latin typeface="Catamaran Light" pitchFamily="2" charset="0"/>
                <a:cs typeface="Catamaran Light" pitchFamily="2" charset="0"/>
              </a:rPr>
              <a:t>Gênero</a:t>
            </a: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,</a:t>
            </a:r>
            <a:r>
              <a:rPr lang="pt-BR" sz="1800" dirty="0">
                <a:solidFill>
                  <a:srgbClr val="FF5871"/>
                </a:solidFill>
                <a:latin typeface="Catamaran Light" pitchFamily="2" charset="0"/>
                <a:cs typeface="Catamaran Light" pitchFamily="2" charset="0"/>
              </a:rPr>
              <a:t> </a:t>
            </a:r>
            <a:r>
              <a:rPr lang="pt-BR" sz="1800" dirty="0" err="1">
                <a:solidFill>
                  <a:srgbClr val="FF5871"/>
                </a:solidFill>
                <a:latin typeface="Catamaran Light" pitchFamily="2" charset="0"/>
                <a:cs typeface="Catamaran Light" pitchFamily="2" charset="0"/>
              </a:rPr>
              <a:t>PlanoFidelidade</a:t>
            </a: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,</a:t>
            </a:r>
            <a:r>
              <a:rPr lang="pt-BR" sz="1800" dirty="0">
                <a:solidFill>
                  <a:srgbClr val="FF5871"/>
                </a:solidFill>
                <a:latin typeface="Catamaran Light" pitchFamily="2" charset="0"/>
                <a:cs typeface="Catamaran Light" pitchFamily="2" charset="0"/>
              </a:rPr>
              <a:t> </a:t>
            </a:r>
            <a:r>
              <a:rPr lang="pt-BR" sz="1800" dirty="0" err="1">
                <a:solidFill>
                  <a:srgbClr val="FF5871"/>
                </a:solidFill>
                <a:latin typeface="Catamaran Light" pitchFamily="2" charset="0"/>
                <a:cs typeface="Catamaran Light" pitchFamily="2" charset="0"/>
              </a:rPr>
              <a:t>RazaoViagem</a:t>
            </a:r>
            <a:r>
              <a:rPr lang="pt-BR" sz="1800" dirty="0">
                <a:solidFill>
                  <a:srgbClr val="FF5871"/>
                </a:solidFill>
                <a:latin typeface="Catamaran Light" pitchFamily="2" charset="0"/>
                <a:cs typeface="Catamaran Light" pitchFamily="2" charset="0"/>
              </a:rPr>
              <a:t> </a:t>
            </a: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e</a:t>
            </a:r>
            <a:r>
              <a:rPr lang="pt-BR" sz="1800" dirty="0">
                <a:solidFill>
                  <a:srgbClr val="FF5871"/>
                </a:solidFill>
                <a:latin typeface="Catamaran Light" pitchFamily="2" charset="0"/>
                <a:cs typeface="Catamaran Light" pitchFamily="2" charset="0"/>
              </a:rPr>
              <a:t>  </a:t>
            </a:r>
            <a:r>
              <a:rPr lang="pt-BR" sz="1800" dirty="0" err="1">
                <a:solidFill>
                  <a:srgbClr val="FF5871"/>
                </a:solidFill>
                <a:latin typeface="Catamaran Light" pitchFamily="2" charset="0"/>
                <a:cs typeface="Catamaran Light" pitchFamily="2" charset="0"/>
              </a:rPr>
              <a:t>CategoriaPassagem</a:t>
            </a: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;</a:t>
            </a:r>
          </a:p>
          <a:p>
            <a:pPr algn="just"/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Apenas a coluna </a:t>
            </a:r>
            <a:r>
              <a:rPr lang="pt-BR" sz="1800" dirty="0" err="1">
                <a:solidFill>
                  <a:srgbClr val="FF5871"/>
                </a:solidFill>
                <a:latin typeface="Catamaran Light" pitchFamily="2" charset="0"/>
                <a:cs typeface="Catamaran Light" pitchFamily="2" charset="0"/>
              </a:rPr>
              <a:t>AtrasoNaChegada</a:t>
            </a:r>
            <a:r>
              <a:rPr lang="pt-BR" sz="1800" b="0" i="0" dirty="0">
                <a:solidFill>
                  <a:srgbClr val="202AD0"/>
                </a:solidFill>
                <a:effectLst/>
                <a:latin typeface="Catamaran Light" pitchFamily="2" charset="0"/>
                <a:cs typeface="Catamaran Light" pitchFamily="2" charset="0"/>
              </a:rPr>
              <a:t> </a:t>
            </a: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apresenta valores nulos;</a:t>
            </a:r>
          </a:p>
          <a:p>
            <a:pPr algn="just"/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A coluna </a:t>
            </a:r>
            <a:r>
              <a:rPr lang="pt-BR" sz="1800" dirty="0">
                <a:solidFill>
                  <a:srgbClr val="FF5871"/>
                </a:solidFill>
                <a:latin typeface="Catamaran Light" pitchFamily="2" charset="0"/>
                <a:cs typeface="Catamaran Light" pitchFamily="2" charset="0"/>
              </a:rPr>
              <a:t>ID</a:t>
            </a: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 não nos traz informações tão relevantes;</a:t>
            </a:r>
          </a:p>
          <a:p>
            <a:pPr algn="just"/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As colunas numéricas precisam ter escala corrigida;</a:t>
            </a:r>
          </a:p>
          <a:p>
            <a:pPr algn="just"/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A target está balanceada.</a:t>
            </a:r>
          </a:p>
          <a:p>
            <a:pPr marL="0" indent="0">
              <a:buNone/>
            </a:pPr>
            <a:endParaRPr lang="pt-BR" sz="1800" dirty="0">
              <a:solidFill>
                <a:srgbClr val="202AD0"/>
              </a:solidFill>
              <a:latin typeface="Catamaran Light" pitchFamily="2" charset="0"/>
              <a:cs typeface="Catamaran Light" pitchFamily="2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C6178A6-9848-4F97-9310-1CEB8E553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997581" y="-5993228"/>
            <a:ext cx="201192" cy="1218764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75BC0DE-A296-444D-9218-6B07A7ACF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7120" y="5961017"/>
            <a:ext cx="509451" cy="5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8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244E7-5D88-4560-B3E3-7595F019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879" y="412975"/>
            <a:ext cx="6791961" cy="1325563"/>
          </a:xfrm>
        </p:spPr>
        <p:txBody>
          <a:bodyPr/>
          <a:lstStyle/>
          <a:p>
            <a:r>
              <a:rPr lang="pt-BR" dirty="0">
                <a:solidFill>
                  <a:srgbClr val="FF5871"/>
                </a:solidFill>
                <a:latin typeface="Catamaran Black" pitchFamily="2" charset="0"/>
                <a:cs typeface="Catamaran Black" pitchFamily="2" charset="0"/>
              </a:rPr>
              <a:t>Transformers e pipeline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B52C97-A899-4F54-8905-335314245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879" y="1554480"/>
            <a:ext cx="8558349" cy="1975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Tendo em vista essas observações, montou-se a pipeline geral de transformações necessárias: 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75BC0DE-A296-444D-9218-6B07A7ACF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120" y="5961017"/>
            <a:ext cx="509451" cy="53067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3B9FDCE-1297-46C2-9381-6502DD307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0080" y="0"/>
            <a:ext cx="113211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44986BC-7DA4-6B07-C6C6-D429B55B0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01" y="2545930"/>
            <a:ext cx="10923998" cy="31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244E7-5D88-4560-B3E3-7595F019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516351"/>
            <a:ext cx="7040880" cy="1088929"/>
          </a:xfrm>
        </p:spPr>
        <p:txBody>
          <a:bodyPr/>
          <a:lstStyle/>
          <a:p>
            <a:r>
              <a:rPr lang="pt-BR" dirty="0">
                <a:solidFill>
                  <a:srgbClr val="FF5871"/>
                </a:solidFill>
                <a:latin typeface="Catamaran Black" pitchFamily="2" charset="0"/>
                <a:cs typeface="Catamaran Black" pitchFamily="2" charset="0"/>
              </a:rPr>
              <a:t>Experimentos - </a:t>
            </a:r>
            <a:r>
              <a:rPr lang="pt-BR" dirty="0" err="1">
                <a:solidFill>
                  <a:srgbClr val="FF5871"/>
                </a:solidFill>
                <a:latin typeface="Catamaran Black" pitchFamily="2" charset="0"/>
                <a:cs typeface="Catamaran Black" pitchFamily="2" charset="0"/>
              </a:rPr>
              <a:t>MLflow</a:t>
            </a:r>
            <a:endParaRPr lang="pt-BR" dirty="0">
              <a:solidFill>
                <a:srgbClr val="FF5871"/>
              </a:solidFill>
              <a:latin typeface="Catamaran Black" pitchFamily="2" charset="0"/>
              <a:cs typeface="Catamaran Black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B52C97-A899-4F54-8905-335314245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061" y="1390942"/>
            <a:ext cx="10977878" cy="28113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Foram testados modelos variados e o que obteve melhor resultado foi o </a:t>
            </a:r>
            <a:r>
              <a:rPr lang="pt-BR" sz="1800" dirty="0" err="1">
                <a:solidFill>
                  <a:srgbClr val="FF5871"/>
                </a:solidFill>
                <a:latin typeface="Catamaran Light" pitchFamily="2" charset="0"/>
                <a:cs typeface="Catamaran Light" pitchFamily="2" charset="0"/>
              </a:rPr>
              <a:t>RandomForestClassifier</a:t>
            </a: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. </a:t>
            </a:r>
          </a:p>
          <a:p>
            <a:pPr marL="0" indent="0" algn="just">
              <a:buNone/>
            </a:pP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Utilizando a ferramenta </a:t>
            </a:r>
            <a:r>
              <a:rPr lang="pt-BR" sz="1800" dirty="0" err="1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MLflow</a:t>
            </a: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, diversos experimentos foram realizados, apurando os melhores </a:t>
            </a:r>
            <a:r>
              <a:rPr lang="pt-BR" sz="1800" dirty="0" err="1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hiperparâmetros</a:t>
            </a: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 levando em consideração um conjunto de métricas, principalmente a acurácia.</a:t>
            </a:r>
          </a:p>
          <a:p>
            <a:pPr marL="0" indent="0" algn="just">
              <a:buNone/>
            </a:pP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Além disso, também foram armazenadas como artefatos a matriz de confusão e curva ROC para cada experimento.</a:t>
            </a:r>
          </a:p>
          <a:p>
            <a:pPr marL="0" indent="0" algn="just">
              <a:buNone/>
            </a:pPr>
            <a:endParaRPr lang="pt-BR" sz="1800" dirty="0">
              <a:solidFill>
                <a:srgbClr val="202AD0"/>
              </a:solidFill>
              <a:latin typeface="Catamaran Light" pitchFamily="2" charset="0"/>
              <a:cs typeface="Catamaran Light" pitchFamily="2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C6178A6-9848-4F97-9310-1CEB8E553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997581" y="-5993228"/>
            <a:ext cx="201192" cy="1218764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75BC0DE-A296-444D-9218-6B07A7ACF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7120" y="5961017"/>
            <a:ext cx="509451" cy="530678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EE527A2-3475-BCCE-A2B9-B57D8B15D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70" y="2795030"/>
            <a:ext cx="7947660" cy="366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0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244E7-5D88-4560-B3E3-7595F019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879" y="228917"/>
            <a:ext cx="6791961" cy="1325563"/>
          </a:xfrm>
        </p:spPr>
        <p:txBody>
          <a:bodyPr/>
          <a:lstStyle/>
          <a:p>
            <a:r>
              <a:rPr lang="pt-BR" dirty="0">
                <a:solidFill>
                  <a:srgbClr val="FF5871"/>
                </a:solidFill>
                <a:latin typeface="Catamaran Black" pitchFamily="2" charset="0"/>
                <a:cs typeface="Catamaran Black" pitchFamily="2" charset="0"/>
              </a:rPr>
              <a:t>Modelo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B52C97-A899-4F54-8905-335314245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879" y="1290320"/>
            <a:ext cx="10307321" cy="1975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Utilizando a acurácia de validação como base, selecionou-se o melhor modelo (</a:t>
            </a:r>
            <a:r>
              <a:rPr lang="pt-BR" sz="1800" dirty="0" err="1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transformers</a:t>
            </a:r>
            <a:r>
              <a:rPr lang="pt-BR" sz="1800" dirty="0">
                <a:solidFill>
                  <a:srgbClr val="202AD0"/>
                </a:solidFill>
                <a:latin typeface="Catamaran Light" pitchFamily="2" charset="0"/>
                <a:cs typeface="Catamaran Light" pitchFamily="2" charset="0"/>
              </a:rPr>
              <a:t> + classificador) como um binário e utilizando esse binário para prever com os dados de teste sem transformação e ainda desconhecidos pelo modelo obtêm-se: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75BC0DE-A296-444D-9218-6B07A7ACF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120" y="5961017"/>
            <a:ext cx="509451" cy="53067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3B9FDCE-1297-46C2-9381-6502DD307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0080" y="0"/>
            <a:ext cx="113211" cy="6858000"/>
          </a:xfrm>
          <a:prstGeom prst="rect">
            <a:avLst/>
          </a:prstGeom>
        </p:spPr>
      </p:pic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54DF98E3-B135-5B49-5134-53B7E4638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79" y="2322555"/>
            <a:ext cx="5069841" cy="41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6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A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2DE9663B-1B8E-4B2C-B011-8085FF37E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7469" y="2398531"/>
            <a:ext cx="1977062" cy="20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65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682CCC79C8B54490E2B66090C1AD2F" ma:contentTypeVersion="8" ma:contentTypeDescription="Create a new document." ma:contentTypeScope="" ma:versionID="c593a7a254b34b1b402927b4dc3ac714">
  <xsd:schema xmlns:xsd="http://www.w3.org/2001/XMLSchema" xmlns:xs="http://www.w3.org/2001/XMLSchema" xmlns:p="http://schemas.microsoft.com/office/2006/metadata/properties" xmlns:ns2="5c07c0b7-848e-4e90-90b7-d0456020d90a" xmlns:ns3="facafeac-0cd9-4c11-af0d-d0416132a5fa" targetNamespace="http://schemas.microsoft.com/office/2006/metadata/properties" ma:root="true" ma:fieldsID="2139c1316e9671a7121ef06ec38f674e" ns2:_="" ns3:_="">
    <xsd:import namespace="5c07c0b7-848e-4e90-90b7-d0456020d90a"/>
    <xsd:import namespace="facafeac-0cd9-4c11-af0d-d0416132a5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7c0b7-848e-4e90-90b7-d0456020d9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afeac-0cd9-4c11-af0d-d0416132a5f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6D44E1-EDF1-45E2-B3BC-15790B4373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F413F0-852D-492F-9662-9F18AE18472D}">
  <ds:schemaRefs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016b8298-7853-4dcb-8faa-fc73bbf77498"/>
    <ds:schemaRef ds:uri="16a54068-ace7-49ff-992a-7d9e701a6e12"/>
  </ds:schemaRefs>
</ds:datastoreItem>
</file>

<file path=customXml/itemProps3.xml><?xml version="1.0" encoding="utf-8"?>
<ds:datastoreItem xmlns:ds="http://schemas.openxmlformats.org/officeDocument/2006/customXml" ds:itemID="{6385E5A8-F6F4-4573-B0AC-A3D9453EEC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07c0b7-848e-4e90-90b7-d0456020d90a"/>
    <ds:schemaRef ds:uri="facafeac-0cd9-4c11-af0d-d0416132a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193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Catamaran Black</vt:lpstr>
      <vt:lpstr>Catamaran Light</vt:lpstr>
      <vt:lpstr>Catamaran Medium</vt:lpstr>
      <vt:lpstr>Calibri</vt:lpstr>
      <vt:lpstr>Arial</vt:lpstr>
      <vt:lpstr>Calibri Light</vt:lpstr>
      <vt:lpstr>Tema do Office</vt:lpstr>
      <vt:lpstr>Apresentação do PowerPoint</vt:lpstr>
      <vt:lpstr>Dados de entrada</vt:lpstr>
      <vt:lpstr>Transformers e pipeline</vt:lpstr>
      <vt:lpstr>Experimentos - MLflow</vt:lpstr>
      <vt:lpstr>Modelo final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Lopes Teixeira</dc:creator>
  <cp:lastModifiedBy>Gabriel Pereira Varizo Tavares</cp:lastModifiedBy>
  <cp:revision>5</cp:revision>
  <dcterms:created xsi:type="dcterms:W3CDTF">2022-03-17T13:18:31Z</dcterms:created>
  <dcterms:modified xsi:type="dcterms:W3CDTF">2022-09-23T18:04:47Z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0x010100F4682CCC79C8B54490E2B66090C1AD2F</vt:lpwstr>
  </property>
</Properties>
</file>